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78" r:id="rId2"/>
    <p:sldMasterId id="2147483694" r:id="rId3"/>
    <p:sldMasterId id="2147483706" r:id="rId4"/>
    <p:sldMasterId id="2147483721" r:id="rId5"/>
    <p:sldMasterId id="2147483732" r:id="rId6"/>
  </p:sldMasterIdLst>
  <p:notesMasterIdLst>
    <p:notesMasterId r:id="rId20"/>
  </p:notesMasterIdLst>
  <p:handoutMasterIdLst>
    <p:handoutMasterId r:id="rId21"/>
  </p:handoutMasterIdLst>
  <p:sldIdLst>
    <p:sldId id="572" r:id="rId7"/>
    <p:sldId id="615" r:id="rId8"/>
    <p:sldId id="618" r:id="rId9"/>
    <p:sldId id="616" r:id="rId10"/>
    <p:sldId id="617" r:id="rId11"/>
    <p:sldId id="620" r:id="rId12"/>
    <p:sldId id="628" r:id="rId13"/>
    <p:sldId id="627" r:id="rId14"/>
    <p:sldId id="629" r:id="rId15"/>
    <p:sldId id="630" r:id="rId16"/>
    <p:sldId id="626" r:id="rId17"/>
    <p:sldId id="631" r:id="rId18"/>
    <p:sldId id="623" r:id="rId19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rson, Donald R CIV USARMY CENWP (US)" initials="CDRCUC(" lastIdx="3" clrIdx="0">
    <p:extLst>
      <p:ext uri="{19B8F6BF-5375-455C-9EA6-DF929625EA0E}">
        <p15:presenceInfo xmlns:p15="http://schemas.microsoft.com/office/powerpoint/2012/main" userId="S-1-5-21-2950984858-2914444344-2099276330-49380" providerId="AD"/>
      </p:ext>
    </p:extLst>
  </p:cmAuthor>
  <p:cmAuthor id="2" name="Alders,James S (BPA) - PGAF-6" initials="AS(-P" lastIdx="5" clrIdx="1">
    <p:extLst>
      <p:ext uri="{19B8F6BF-5375-455C-9EA6-DF929625EA0E}">
        <p15:presenceInfo xmlns:p15="http://schemas.microsoft.com/office/powerpoint/2012/main" userId="S-1-5-21-2009805145-1601463483-1839490880-180880" providerId="AD"/>
      </p:ext>
    </p:extLst>
  </p:cmAuthor>
  <p:cmAuthor id="3" name="Bettin,Scott W (BPA) - EWP-4" initials="BW(-E" lastIdx="8" clrIdx="2">
    <p:extLst>
      <p:ext uri="{19B8F6BF-5375-455C-9EA6-DF929625EA0E}">
        <p15:presenceInfo xmlns:p15="http://schemas.microsoft.com/office/powerpoint/2012/main" userId="S-1-5-21-2009805145-1601463483-1839490880-1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9D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27" autoAdjust="0"/>
  </p:normalViewPr>
  <p:slideViewPr>
    <p:cSldViewPr>
      <p:cViewPr varScale="1">
        <p:scale>
          <a:sx n="84" d="100"/>
          <a:sy n="84" d="100"/>
        </p:scale>
        <p:origin x="230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6F01.bud.bpa.gov\FED_Hydro\All_Staff\Alders_Jim\Grid%20Mod\Flow%20Tables\DRAFT_JDA-TDA_1percent_Tables_DRA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6F01.bud.bpa.gov\FED_Hydro\All_Staff\Alders_Jim\Grid%20Mod\Flow%20Tables\TDA%20DRAFT%201%25%20Operating%20Tables%20Comparisons_U1-14%20-%20DRA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>
                <a:solidFill>
                  <a:srgbClr val="FF0000"/>
                </a:solidFill>
              </a:rPr>
              <a:t>DRAFT</a:t>
            </a:r>
            <a:r>
              <a:rPr lang="en-US" baseline="0" dirty="0"/>
              <a:t> </a:t>
            </a:r>
            <a:r>
              <a:rPr lang="en-US" sz="1100" b="1" baseline="0" dirty="0"/>
              <a:t> John Day - With Screens - 1% Efficiency Envelopes - New V. Old  </a:t>
            </a:r>
            <a:r>
              <a:rPr lang="en-US" sz="1600" baseline="0" dirty="0">
                <a:solidFill>
                  <a:srgbClr val="FF0000"/>
                </a:solidFill>
              </a:rPr>
              <a:t>DRAFT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WS-Upper-Old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'JDA With Screens 1% comp'!$A$4:$A$34</c:f>
              <c:numCache>
                <c:formatCode>General</c:formatCode>
                <c:ptCount val="3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</c:numCache>
            </c:numRef>
          </c:xVal>
          <c:yVal>
            <c:numRef>
              <c:f>'JDA With Screens 1% comp'!$F$4:$F$34</c:f>
              <c:numCache>
                <c:formatCode>0.0</c:formatCode>
                <c:ptCount val="31"/>
                <c:pt idx="0">
                  <c:v>118.02210257863418</c:v>
                </c:pt>
                <c:pt idx="1">
                  <c:v>120.79909322754321</c:v>
                </c:pt>
                <c:pt idx="2">
                  <c:v>123.57608387645224</c:v>
                </c:pt>
                <c:pt idx="3">
                  <c:v>126.35307452536128</c:v>
                </c:pt>
                <c:pt idx="4">
                  <c:v>129.13006517427033</c:v>
                </c:pt>
                <c:pt idx="5">
                  <c:v>131.90705582317938</c:v>
                </c:pt>
                <c:pt idx="6">
                  <c:v>134.68404647208843</c:v>
                </c:pt>
                <c:pt idx="7">
                  <c:v>137.46103712099747</c:v>
                </c:pt>
                <c:pt idx="8">
                  <c:v>140.23802776990652</c:v>
                </c:pt>
                <c:pt idx="9">
                  <c:v>143.01501841881557</c:v>
                </c:pt>
                <c:pt idx="10">
                  <c:v>145.79200906772456</c:v>
                </c:pt>
                <c:pt idx="11">
                  <c:v>146.88818958703075</c:v>
                </c:pt>
                <c:pt idx="12">
                  <c:v>147.98437010633694</c:v>
                </c:pt>
                <c:pt idx="13">
                  <c:v>149.08055062564313</c:v>
                </c:pt>
                <c:pt idx="14">
                  <c:v>150.17673114494931</c:v>
                </c:pt>
                <c:pt idx="15">
                  <c:v>151.27291166425556</c:v>
                </c:pt>
                <c:pt idx="16">
                  <c:v>151.5523525013015</c:v>
                </c:pt>
                <c:pt idx="17">
                  <c:v>151.83179333834744</c:v>
                </c:pt>
                <c:pt idx="18">
                  <c:v>152.11123417539338</c:v>
                </c:pt>
                <c:pt idx="19">
                  <c:v>152.39067501243932</c:v>
                </c:pt>
                <c:pt idx="20">
                  <c:v>152.67011584948523</c:v>
                </c:pt>
                <c:pt idx="21">
                  <c:v>154.87535085620001</c:v>
                </c:pt>
                <c:pt idx="22">
                  <c:v>155.22147651006711</c:v>
                </c:pt>
                <c:pt idx="23">
                  <c:v>155.22147651006711</c:v>
                </c:pt>
                <c:pt idx="24">
                  <c:v>155.22147651006711</c:v>
                </c:pt>
                <c:pt idx="25">
                  <c:v>155.22147651006711</c:v>
                </c:pt>
                <c:pt idx="26">
                  <c:v>155.22147651006711</c:v>
                </c:pt>
                <c:pt idx="27">
                  <c:v>155.22147651006711</c:v>
                </c:pt>
                <c:pt idx="28">
                  <c:v>155.22147651006711</c:v>
                </c:pt>
                <c:pt idx="29">
                  <c:v>155.22147651006711</c:v>
                </c:pt>
                <c:pt idx="30">
                  <c:v>155.22147651006711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F7-433A-8500-3DCA6A8E9C5C}"/>
            </c:ext>
          </c:extLst>
        </c:ser>
        <c:ser>
          <c:idx val="1"/>
          <c:order val="1"/>
          <c:tx>
            <c:v>WS-Upper-New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'JDA With Screens 1% comp'!$A$4:$A$34</c:f>
              <c:numCache>
                <c:formatCode>General</c:formatCode>
                <c:ptCount val="3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</c:numCache>
            </c:numRef>
          </c:xVal>
          <c:yVal>
            <c:numRef>
              <c:f>'JDA With Screens 1% comp'!$G$4:$G$34</c:f>
              <c:numCache>
                <c:formatCode>0.0</c:formatCode>
                <c:ptCount val="31"/>
                <c:pt idx="0">
                  <c:v>98.925361876241084</c:v>
                </c:pt>
                <c:pt idx="1">
                  <c:v>102.03586801244319</c:v>
                </c:pt>
                <c:pt idx="2">
                  <c:v>105.20252227967441</c:v>
                </c:pt>
                <c:pt idx="3">
                  <c:v>108.49178491609028</c:v>
                </c:pt>
                <c:pt idx="4">
                  <c:v>111.63989224662855</c:v>
                </c:pt>
                <c:pt idx="5">
                  <c:v>114.47268425948582</c:v>
                </c:pt>
                <c:pt idx="6">
                  <c:v>117.07981675565958</c:v>
                </c:pt>
                <c:pt idx="7">
                  <c:v>119.40369933007707</c:v>
                </c:pt>
                <c:pt idx="8">
                  <c:v>121.69418738300358</c:v>
                </c:pt>
                <c:pt idx="9">
                  <c:v>123.54956111224641</c:v>
                </c:pt>
                <c:pt idx="10">
                  <c:v>125.48681927538949</c:v>
                </c:pt>
                <c:pt idx="11">
                  <c:v>127.12548472318159</c:v>
                </c:pt>
                <c:pt idx="12">
                  <c:v>128.77938260766041</c:v>
                </c:pt>
                <c:pt idx="13">
                  <c:v>130.54812523510677</c:v>
                </c:pt>
                <c:pt idx="14">
                  <c:v>132.24290917846977</c:v>
                </c:pt>
                <c:pt idx="15">
                  <c:v>133.98930645757218</c:v>
                </c:pt>
                <c:pt idx="16">
                  <c:v>135.85219171387607</c:v>
                </c:pt>
                <c:pt idx="17">
                  <c:v>137.7918324340682</c:v>
                </c:pt>
                <c:pt idx="18">
                  <c:v>139.72967950322933</c:v>
                </c:pt>
                <c:pt idx="19">
                  <c:v>141.89320967260488</c:v>
                </c:pt>
                <c:pt idx="20">
                  <c:v>144.14061829337112</c:v>
                </c:pt>
                <c:pt idx="21">
                  <c:v>146.21857573768369</c:v>
                </c:pt>
                <c:pt idx="22">
                  <c:v>148.28130762926421</c:v>
                </c:pt>
                <c:pt idx="23">
                  <c:v>150.46887421266894</c:v>
                </c:pt>
                <c:pt idx="24">
                  <c:v>152.90245485428602</c:v>
                </c:pt>
                <c:pt idx="25">
                  <c:v>155.25</c:v>
                </c:pt>
                <c:pt idx="26">
                  <c:v>155.25</c:v>
                </c:pt>
                <c:pt idx="27">
                  <c:v>155.25</c:v>
                </c:pt>
                <c:pt idx="28">
                  <c:v>155.25</c:v>
                </c:pt>
                <c:pt idx="29">
                  <c:v>155.25</c:v>
                </c:pt>
                <c:pt idx="30">
                  <c:v>155.25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F7-433A-8500-3DCA6A8E9C5C}"/>
            </c:ext>
          </c:extLst>
        </c:ser>
        <c:ser>
          <c:idx val="2"/>
          <c:order val="2"/>
          <c:tx>
            <c:v>WS-Lower-New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'JDA With Screens 1% comp'!$A$4:$A$34</c:f>
              <c:numCache>
                <c:formatCode>General</c:formatCode>
                <c:ptCount val="3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</c:numCache>
            </c:numRef>
          </c:xVal>
          <c:yVal>
            <c:numRef>
              <c:f>'JDA With Screens 1% comp'!$C$4:$C$34</c:f>
              <c:numCache>
                <c:formatCode>0.0</c:formatCode>
                <c:ptCount val="31"/>
                <c:pt idx="0">
                  <c:v>67.5517306159621</c:v>
                </c:pt>
                <c:pt idx="1">
                  <c:v>68.297143179929407</c:v>
                </c:pt>
                <c:pt idx="2">
                  <c:v>68.993241652572607</c:v>
                </c:pt>
                <c:pt idx="3">
                  <c:v>69.626078080852807</c:v>
                </c:pt>
                <c:pt idx="4">
                  <c:v>70.258344113576698</c:v>
                </c:pt>
                <c:pt idx="5">
                  <c:v>70.891178334680106</c:v>
                </c:pt>
                <c:pt idx="6">
                  <c:v>71.508881430623305</c:v>
                </c:pt>
                <c:pt idx="7">
                  <c:v>72.124841467694594</c:v>
                </c:pt>
                <c:pt idx="8">
                  <c:v>72.703138879225506</c:v>
                </c:pt>
                <c:pt idx="9">
                  <c:v>73.334677586820106</c:v>
                </c:pt>
                <c:pt idx="10">
                  <c:v>73.923051046548906</c:v>
                </c:pt>
                <c:pt idx="11">
                  <c:v>74.542414696308995</c:v>
                </c:pt>
                <c:pt idx="12">
                  <c:v>75.123114346660998</c:v>
                </c:pt>
                <c:pt idx="13">
                  <c:v>75.689041488829602</c:v>
                </c:pt>
                <c:pt idx="14">
                  <c:v>76.273240274416494</c:v>
                </c:pt>
                <c:pt idx="15">
                  <c:v>76.899186080350603</c:v>
                </c:pt>
                <c:pt idx="16">
                  <c:v>77.570384444656298</c:v>
                </c:pt>
                <c:pt idx="17">
                  <c:v>78.282606054283903</c:v>
                </c:pt>
                <c:pt idx="18">
                  <c:v>79.040384154557202</c:v>
                </c:pt>
                <c:pt idx="19">
                  <c:v>79.777860279943894</c:v>
                </c:pt>
                <c:pt idx="20">
                  <c:v>80.493841832996594</c:v>
                </c:pt>
                <c:pt idx="21">
                  <c:v>81.232930457197696</c:v>
                </c:pt>
                <c:pt idx="22">
                  <c:v>81.978377276632301</c:v>
                </c:pt>
                <c:pt idx="23">
                  <c:v>82.686604071953695</c:v>
                </c:pt>
                <c:pt idx="24">
                  <c:v>83.371419131584005</c:v>
                </c:pt>
                <c:pt idx="25">
                  <c:v>83.9429034477741</c:v>
                </c:pt>
                <c:pt idx="26">
                  <c:v>84.824533697827803</c:v>
                </c:pt>
                <c:pt idx="27">
                  <c:v>85.751369075485599</c:v>
                </c:pt>
                <c:pt idx="28">
                  <c:v>86.620005795480495</c:v>
                </c:pt>
                <c:pt idx="29">
                  <c:v>87.519451785409899</c:v>
                </c:pt>
                <c:pt idx="30">
                  <c:v>88.407960930704704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F7-433A-8500-3DCA6A8E9C5C}"/>
            </c:ext>
          </c:extLst>
        </c:ser>
        <c:ser>
          <c:idx val="3"/>
          <c:order val="3"/>
          <c:tx>
            <c:v>WS-Lower_Old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'JDA With Screens 1% comp'!$A$4:$A$34</c:f>
              <c:numCache>
                <c:formatCode>General</c:formatCode>
                <c:ptCount val="31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100</c:v>
                </c:pt>
                <c:pt idx="21">
                  <c:v>101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  <c:pt idx="25">
                  <c:v>105</c:v>
                </c:pt>
                <c:pt idx="26">
                  <c:v>106</c:v>
                </c:pt>
                <c:pt idx="27">
                  <c:v>107</c:v>
                </c:pt>
                <c:pt idx="28">
                  <c:v>108</c:v>
                </c:pt>
                <c:pt idx="29">
                  <c:v>109</c:v>
                </c:pt>
                <c:pt idx="30">
                  <c:v>110</c:v>
                </c:pt>
              </c:numCache>
            </c:numRef>
          </c:xVal>
          <c:yVal>
            <c:numRef>
              <c:f>'JDA With Screens 1% comp'!$B$4:$B$34</c:f>
              <c:numCache>
                <c:formatCode>0.0</c:formatCode>
                <c:ptCount val="31"/>
                <c:pt idx="0">
                  <c:v>65.363507249558751</c:v>
                </c:pt>
                <c:pt idx="1">
                  <c:v>66.715343422220073</c:v>
                </c:pt>
                <c:pt idx="2">
                  <c:v>68.067179594881395</c:v>
                </c:pt>
                <c:pt idx="3">
                  <c:v>69.419015767542717</c:v>
                </c:pt>
                <c:pt idx="4">
                  <c:v>70.770851940204039</c:v>
                </c:pt>
                <c:pt idx="5">
                  <c:v>72.12268811286539</c:v>
                </c:pt>
                <c:pt idx="6">
                  <c:v>72.924876610928152</c:v>
                </c:pt>
                <c:pt idx="7">
                  <c:v>73.727065108990914</c:v>
                </c:pt>
                <c:pt idx="8">
                  <c:v>74.529253607053676</c:v>
                </c:pt>
                <c:pt idx="9">
                  <c:v>75.331442105116437</c:v>
                </c:pt>
                <c:pt idx="10">
                  <c:v>76.133630603179228</c:v>
                </c:pt>
                <c:pt idx="11">
                  <c:v>77.024951156582304</c:v>
                </c:pt>
                <c:pt idx="12">
                  <c:v>77.916271709985381</c:v>
                </c:pt>
                <c:pt idx="13">
                  <c:v>78.807592263388457</c:v>
                </c:pt>
                <c:pt idx="14">
                  <c:v>79.698912816791534</c:v>
                </c:pt>
                <c:pt idx="15">
                  <c:v>80.590233370194611</c:v>
                </c:pt>
                <c:pt idx="16">
                  <c:v>81.674673376835017</c:v>
                </c:pt>
                <c:pt idx="17">
                  <c:v>82.759113383475423</c:v>
                </c:pt>
                <c:pt idx="18">
                  <c:v>83.843553390115829</c:v>
                </c:pt>
                <c:pt idx="19">
                  <c:v>84.927993396756236</c:v>
                </c:pt>
                <c:pt idx="20">
                  <c:v>86.012433403396628</c:v>
                </c:pt>
                <c:pt idx="21">
                  <c:v>86.933464641913133</c:v>
                </c:pt>
                <c:pt idx="22">
                  <c:v>87.854495880429639</c:v>
                </c:pt>
                <c:pt idx="23">
                  <c:v>88.775527118946144</c:v>
                </c:pt>
                <c:pt idx="24">
                  <c:v>89.696558357462649</c:v>
                </c:pt>
                <c:pt idx="25">
                  <c:v>90.617589595979183</c:v>
                </c:pt>
                <c:pt idx="26">
                  <c:v>91.360356723815073</c:v>
                </c:pt>
                <c:pt idx="27">
                  <c:v>92.103123851650963</c:v>
                </c:pt>
                <c:pt idx="28">
                  <c:v>92.845890979486853</c:v>
                </c:pt>
                <c:pt idx="29">
                  <c:v>93.588658107322743</c:v>
                </c:pt>
                <c:pt idx="30">
                  <c:v>94.331425235158662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7F7-433A-8500-3DCA6A8E9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993368"/>
        <c:axId val="352994352"/>
      </c:scatterChart>
      <c:valAx>
        <c:axId val="352993368"/>
        <c:scaling>
          <c:orientation val="minMax"/>
          <c:max val="110"/>
          <c:min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Gross Head (ft)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94352"/>
        <c:crosses val="autoZero"/>
        <c:crossBetween val="midCat"/>
      </c:valAx>
      <c:valAx>
        <c:axId val="352994352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Generator Output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93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rgbClr val="FF0000"/>
                </a:solidFill>
              </a:rPr>
              <a:t>DRAFT</a:t>
            </a:r>
            <a:r>
              <a:rPr lang="en-US" baseline="0" dirty="0"/>
              <a:t> - The </a:t>
            </a:r>
            <a:r>
              <a:rPr lang="en-US" baseline="0" dirty="0" err="1"/>
              <a:t>Dalles</a:t>
            </a:r>
            <a:r>
              <a:rPr lang="en-US" baseline="0" dirty="0"/>
              <a:t> U1-14 1% Efficiency Envelopes - </a:t>
            </a:r>
            <a:r>
              <a:rPr lang="en-US" baseline="0" dirty="0">
                <a:solidFill>
                  <a:srgbClr val="FF0000"/>
                </a:solidFill>
              </a:rPr>
              <a:t>DRAFT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Upper-Old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'Without Screens'!$A$4:$A$44</c:f>
              <c:numCache>
                <c:formatCode>General</c:formatCode>
                <c:ptCount val="41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</c:numCache>
            </c:numRef>
          </c:xVal>
          <c:yVal>
            <c:numRef>
              <c:f>'Without Screens'!$E$4:$E$44</c:f>
              <c:numCache>
                <c:formatCode>0.0</c:formatCode>
                <c:ptCount val="41"/>
                <c:pt idx="0">
                  <c:v>44.08377191974752</c:v>
                </c:pt>
                <c:pt idx="1">
                  <c:v>45.137514122972952</c:v>
                </c:pt>
                <c:pt idx="2">
                  <c:v>46.191256326198385</c:v>
                </c:pt>
                <c:pt idx="3">
                  <c:v>47.244998529423818</c:v>
                </c:pt>
                <c:pt idx="4">
                  <c:v>48.29874073264925</c:v>
                </c:pt>
                <c:pt idx="5">
                  <c:v>49.352482935874676</c:v>
                </c:pt>
                <c:pt idx="6">
                  <c:v>50.846395932852509</c:v>
                </c:pt>
                <c:pt idx="7">
                  <c:v>52.340308929830343</c:v>
                </c:pt>
                <c:pt idx="8">
                  <c:v>53.834221926808176</c:v>
                </c:pt>
                <c:pt idx="9">
                  <c:v>55.32813492378601</c:v>
                </c:pt>
                <c:pt idx="10">
                  <c:v>56.822047920763829</c:v>
                </c:pt>
                <c:pt idx="11">
                  <c:v>57.995836704103553</c:v>
                </c:pt>
                <c:pt idx="12">
                  <c:v>59.169625487443277</c:v>
                </c:pt>
                <c:pt idx="13">
                  <c:v>60.343414270783001</c:v>
                </c:pt>
                <c:pt idx="14">
                  <c:v>61.517203054122724</c:v>
                </c:pt>
                <c:pt idx="15">
                  <c:v>62.690991837462434</c:v>
                </c:pt>
                <c:pt idx="16">
                  <c:v>63.744734040687867</c:v>
                </c:pt>
                <c:pt idx="17">
                  <c:v>64.46591705505115</c:v>
                </c:pt>
                <c:pt idx="18">
                  <c:v>65.187100069414441</c:v>
                </c:pt>
                <c:pt idx="19">
                  <c:v>65.908283083777718</c:v>
                </c:pt>
                <c:pt idx="20">
                  <c:v>67.95970285358959</c:v>
                </c:pt>
                <c:pt idx="21">
                  <c:v>69.173507163634071</c:v>
                </c:pt>
                <c:pt idx="22">
                  <c:v>70.387311473678551</c:v>
                </c:pt>
                <c:pt idx="23">
                  <c:v>71.601115783723031</c:v>
                </c:pt>
                <c:pt idx="24">
                  <c:v>72.814920093767512</c:v>
                </c:pt>
                <c:pt idx="25">
                  <c:v>74.028724403812021</c:v>
                </c:pt>
                <c:pt idx="26">
                  <c:v>75.429267838478737</c:v>
                </c:pt>
                <c:pt idx="27">
                  <c:v>76.829811273145452</c:v>
                </c:pt>
                <c:pt idx="28">
                  <c:v>78.230354707812168</c:v>
                </c:pt>
                <c:pt idx="29">
                  <c:v>79.630898142478884</c:v>
                </c:pt>
                <c:pt idx="30">
                  <c:v>81.031441577145586</c:v>
                </c:pt>
                <c:pt idx="31">
                  <c:v>82.538693083025009</c:v>
                </c:pt>
                <c:pt idx="32">
                  <c:v>84.045944588904433</c:v>
                </c:pt>
                <c:pt idx="33">
                  <c:v>85.553196094783857</c:v>
                </c:pt>
                <c:pt idx="34">
                  <c:v>87.060447600663281</c:v>
                </c:pt>
                <c:pt idx="35">
                  <c:v>88.567699106542676</c:v>
                </c:pt>
                <c:pt idx="36">
                  <c:v>89.7</c:v>
                </c:pt>
                <c:pt idx="37">
                  <c:v>89.7</c:v>
                </c:pt>
                <c:pt idx="38">
                  <c:v>89.7</c:v>
                </c:pt>
                <c:pt idx="39">
                  <c:v>89.7</c:v>
                </c:pt>
                <c:pt idx="40">
                  <c:v>89.7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89-49F2-B94E-5D4552DC00CF}"/>
            </c:ext>
          </c:extLst>
        </c:ser>
        <c:ser>
          <c:idx val="1"/>
          <c:order val="1"/>
          <c:tx>
            <c:v>Upper-New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'Without Screens'!$A$4:$A$44</c:f>
              <c:numCache>
                <c:formatCode>General</c:formatCode>
                <c:ptCount val="41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</c:numCache>
            </c:numRef>
          </c:xVal>
          <c:yVal>
            <c:numRef>
              <c:f>'Without Screens'!$F$4:$F$44</c:f>
              <c:numCache>
                <c:formatCode>0.0</c:formatCode>
                <c:ptCount val="41"/>
                <c:pt idx="0">
                  <c:v>47.860136559826103</c:v>
                </c:pt>
                <c:pt idx="1">
                  <c:v>48.931977034834603</c:v>
                </c:pt>
                <c:pt idx="2">
                  <c:v>50.023390338629397</c:v>
                </c:pt>
                <c:pt idx="3">
                  <c:v>51.142028239493101</c:v>
                </c:pt>
                <c:pt idx="4">
                  <c:v>52.288048799286102</c:v>
                </c:pt>
                <c:pt idx="5">
                  <c:v>53.451257405251702</c:v>
                </c:pt>
                <c:pt idx="6">
                  <c:v>54.6421256962008</c:v>
                </c:pt>
                <c:pt idx="7">
                  <c:v>55.942643871817197</c:v>
                </c:pt>
                <c:pt idx="8">
                  <c:v>57.334144497815601</c:v>
                </c:pt>
                <c:pt idx="9">
                  <c:v>58.715422801668304</c:v>
                </c:pt>
                <c:pt idx="10">
                  <c:v>59.928980797898703</c:v>
                </c:pt>
                <c:pt idx="11">
                  <c:v>60.930609011712797</c:v>
                </c:pt>
                <c:pt idx="12">
                  <c:v>61.795968181591299</c:v>
                </c:pt>
                <c:pt idx="13">
                  <c:v>62.599038492467201</c:v>
                </c:pt>
                <c:pt idx="14">
                  <c:v>63.384219056696203</c:v>
                </c:pt>
                <c:pt idx="15">
                  <c:v>64.123343404210303</c:v>
                </c:pt>
                <c:pt idx="16">
                  <c:v>64.796847387731404</c:v>
                </c:pt>
                <c:pt idx="17">
                  <c:v>65.398522809407893</c:v>
                </c:pt>
                <c:pt idx="18">
                  <c:v>66.005265951404695</c:v>
                </c:pt>
                <c:pt idx="19">
                  <c:v>66.697562242072706</c:v>
                </c:pt>
                <c:pt idx="20">
                  <c:v>67.608199072048606</c:v>
                </c:pt>
                <c:pt idx="21">
                  <c:v>68.831392847074198</c:v>
                </c:pt>
                <c:pt idx="22">
                  <c:v>70.216359233880695</c:v>
                </c:pt>
                <c:pt idx="23">
                  <c:v>71.604470820575798</c:v>
                </c:pt>
                <c:pt idx="24">
                  <c:v>72.884360517677194</c:v>
                </c:pt>
                <c:pt idx="25">
                  <c:v>74.031650142200107</c:v>
                </c:pt>
                <c:pt idx="26">
                  <c:v>75.488826365271805</c:v>
                </c:pt>
                <c:pt idx="27">
                  <c:v>76.966742611626003</c:v>
                </c:pt>
                <c:pt idx="28">
                  <c:v>78.474383294260605</c:v>
                </c:pt>
                <c:pt idx="29">
                  <c:v>79.9103562089213</c:v>
                </c:pt>
                <c:pt idx="30">
                  <c:v>81.183625465169698</c:v>
                </c:pt>
                <c:pt idx="31">
                  <c:v>82.378712968087697</c:v>
                </c:pt>
                <c:pt idx="32">
                  <c:v>83.5749716721309</c:v>
                </c:pt>
                <c:pt idx="33">
                  <c:v>84.779882984737299</c:v>
                </c:pt>
                <c:pt idx="34">
                  <c:v>86.058063974078394</c:v>
                </c:pt>
                <c:pt idx="35">
                  <c:v>87.383510440150602</c:v>
                </c:pt>
                <c:pt idx="36">
                  <c:v>88.751968703730796</c:v>
                </c:pt>
                <c:pt idx="37">
                  <c:v>89.7</c:v>
                </c:pt>
                <c:pt idx="38">
                  <c:v>89.7</c:v>
                </c:pt>
                <c:pt idx="39">
                  <c:v>89.7</c:v>
                </c:pt>
                <c:pt idx="40">
                  <c:v>89.7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89-49F2-B94E-5D4552DC00CF}"/>
            </c:ext>
          </c:extLst>
        </c:ser>
        <c:ser>
          <c:idx val="2"/>
          <c:order val="2"/>
          <c:tx>
            <c:v>Lower-Old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'Without Screens'!$A$4:$A$44</c:f>
              <c:numCache>
                <c:formatCode>General</c:formatCode>
                <c:ptCount val="41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</c:numCache>
            </c:numRef>
          </c:xVal>
          <c:yVal>
            <c:numRef>
              <c:f>'Without Screens'!$B$4:$B$44</c:f>
              <c:numCache>
                <c:formatCode>0.0</c:formatCode>
                <c:ptCount val="41"/>
                <c:pt idx="0">
                  <c:v>35.138491550891885</c:v>
                </c:pt>
                <c:pt idx="1">
                  <c:v>35.936396162527856</c:v>
                </c:pt>
                <c:pt idx="2">
                  <c:v>36.734300774163827</c:v>
                </c:pt>
                <c:pt idx="3">
                  <c:v>37.532205385799799</c:v>
                </c:pt>
                <c:pt idx="4">
                  <c:v>38.33010999743577</c:v>
                </c:pt>
                <c:pt idx="5">
                  <c:v>39.128014609071755</c:v>
                </c:pt>
                <c:pt idx="6">
                  <c:v>39.511622595435206</c:v>
                </c:pt>
                <c:pt idx="7">
                  <c:v>39.895230581798657</c:v>
                </c:pt>
                <c:pt idx="8">
                  <c:v>40.278838568162108</c:v>
                </c:pt>
                <c:pt idx="9">
                  <c:v>40.662446554525559</c:v>
                </c:pt>
                <c:pt idx="10">
                  <c:v>41.046054540889003</c:v>
                </c:pt>
                <c:pt idx="11">
                  <c:v>41.843959152524974</c:v>
                </c:pt>
                <c:pt idx="12">
                  <c:v>42.641863764160945</c:v>
                </c:pt>
                <c:pt idx="13">
                  <c:v>43.439768375796916</c:v>
                </c:pt>
                <c:pt idx="14">
                  <c:v>44.237672987432887</c:v>
                </c:pt>
                <c:pt idx="15">
                  <c:v>45.035577599068858</c:v>
                </c:pt>
                <c:pt idx="16">
                  <c:v>45.756760613432142</c:v>
                </c:pt>
                <c:pt idx="17">
                  <c:v>46.477943627795426</c:v>
                </c:pt>
                <c:pt idx="18">
                  <c:v>47.19912664215871</c:v>
                </c:pt>
                <c:pt idx="19">
                  <c:v>47.920309656521994</c:v>
                </c:pt>
                <c:pt idx="20">
                  <c:v>48.641492670885278</c:v>
                </c:pt>
                <c:pt idx="21">
                  <c:v>49.071133615612339</c:v>
                </c:pt>
                <c:pt idx="22">
                  <c:v>49.500774560339401</c:v>
                </c:pt>
                <c:pt idx="23">
                  <c:v>49.930415505066463</c:v>
                </c:pt>
                <c:pt idx="24">
                  <c:v>50.360056449793525</c:v>
                </c:pt>
                <c:pt idx="25">
                  <c:v>50.789697394520587</c:v>
                </c:pt>
                <c:pt idx="26">
                  <c:v>51.372781533793031</c:v>
                </c:pt>
                <c:pt idx="27">
                  <c:v>51.955865673065475</c:v>
                </c:pt>
                <c:pt idx="28">
                  <c:v>52.538949812337918</c:v>
                </c:pt>
                <c:pt idx="29">
                  <c:v>53.122033951610362</c:v>
                </c:pt>
                <c:pt idx="30">
                  <c:v>53.705118090882792</c:v>
                </c:pt>
                <c:pt idx="31">
                  <c:v>54.288202230155235</c:v>
                </c:pt>
                <c:pt idx="32">
                  <c:v>54.871286369427679</c:v>
                </c:pt>
                <c:pt idx="33">
                  <c:v>55.454370508700123</c:v>
                </c:pt>
                <c:pt idx="34">
                  <c:v>56.037454647972567</c:v>
                </c:pt>
                <c:pt idx="35">
                  <c:v>56.62053878724501</c:v>
                </c:pt>
                <c:pt idx="36">
                  <c:v>57.265000204335607</c:v>
                </c:pt>
                <c:pt idx="37">
                  <c:v>57.909461621426203</c:v>
                </c:pt>
                <c:pt idx="38">
                  <c:v>58.5539230385168</c:v>
                </c:pt>
                <c:pt idx="39">
                  <c:v>59.198384455607396</c:v>
                </c:pt>
                <c:pt idx="40">
                  <c:v>59.842845872697978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89-49F2-B94E-5D4552DC00CF}"/>
            </c:ext>
          </c:extLst>
        </c:ser>
        <c:ser>
          <c:idx val="3"/>
          <c:order val="3"/>
          <c:tx>
            <c:v>Lower_New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'Without Screens'!$A$4:$A$44</c:f>
              <c:numCache>
                <c:formatCode>General</c:formatCode>
                <c:ptCount val="41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  <c:pt idx="36">
                  <c:v>91</c:v>
                </c:pt>
                <c:pt idx="37">
                  <c:v>92</c:v>
                </c:pt>
                <c:pt idx="38">
                  <c:v>93</c:v>
                </c:pt>
                <c:pt idx="39">
                  <c:v>94</c:v>
                </c:pt>
                <c:pt idx="40">
                  <c:v>95</c:v>
                </c:pt>
              </c:numCache>
            </c:numRef>
          </c:xVal>
          <c:yVal>
            <c:numRef>
              <c:f>'Without Screens'!$C$4:$C$44</c:f>
              <c:numCache>
                <c:formatCode>0.0</c:formatCode>
                <c:ptCount val="41"/>
                <c:pt idx="0">
                  <c:v>33.157418849791704</c:v>
                </c:pt>
                <c:pt idx="1">
                  <c:v>33.914856229491001</c:v>
                </c:pt>
                <c:pt idx="2">
                  <c:v>34.6717137155972</c:v>
                </c:pt>
                <c:pt idx="3">
                  <c:v>35.368274269420397</c:v>
                </c:pt>
                <c:pt idx="4">
                  <c:v>36.025849353868502</c:v>
                </c:pt>
                <c:pt idx="5">
                  <c:v>36.677785280913497</c:v>
                </c:pt>
                <c:pt idx="6">
                  <c:v>37.356541060382597</c:v>
                </c:pt>
                <c:pt idx="7">
                  <c:v>38.052313495906503</c:v>
                </c:pt>
                <c:pt idx="8">
                  <c:v>38.761182290959802</c:v>
                </c:pt>
                <c:pt idx="9">
                  <c:v>39.485474664280297</c:v>
                </c:pt>
                <c:pt idx="10">
                  <c:v>40.228106558854101</c:v>
                </c:pt>
                <c:pt idx="11">
                  <c:v>40.993550041179198</c:v>
                </c:pt>
                <c:pt idx="12">
                  <c:v>41.779318723373301</c:v>
                </c:pt>
                <c:pt idx="13">
                  <c:v>42.573701972978199</c:v>
                </c:pt>
                <c:pt idx="14">
                  <c:v>43.357776804190699</c:v>
                </c:pt>
                <c:pt idx="15">
                  <c:v>44.122335109119</c:v>
                </c:pt>
                <c:pt idx="16">
                  <c:v>44.863150744700398</c:v>
                </c:pt>
                <c:pt idx="17">
                  <c:v>45.586953380363198</c:v>
                </c:pt>
                <c:pt idx="18">
                  <c:v>46.294832513972999</c:v>
                </c:pt>
                <c:pt idx="19">
                  <c:v>46.9829650833762</c:v>
                </c:pt>
                <c:pt idx="20">
                  <c:v>47.63733719295</c:v>
                </c:pt>
                <c:pt idx="21">
                  <c:v>48.244979542480998</c:v>
                </c:pt>
                <c:pt idx="22">
                  <c:v>48.8288946812294</c:v>
                </c:pt>
                <c:pt idx="23">
                  <c:v>49.421587837334599</c:v>
                </c:pt>
                <c:pt idx="24">
                  <c:v>50.068218711337799</c:v>
                </c:pt>
                <c:pt idx="25">
                  <c:v>50.789433189168598</c:v>
                </c:pt>
                <c:pt idx="26">
                  <c:v>51.366209156184901</c:v>
                </c:pt>
                <c:pt idx="27">
                  <c:v>51.939867570397801</c:v>
                </c:pt>
                <c:pt idx="28">
                  <c:v>52.5110346593899</c:v>
                </c:pt>
                <c:pt idx="29">
                  <c:v>53.095660921784003</c:v>
                </c:pt>
                <c:pt idx="30">
                  <c:v>53.659182933545203</c:v>
                </c:pt>
                <c:pt idx="31">
                  <c:v>54.197846877244402</c:v>
                </c:pt>
                <c:pt idx="32">
                  <c:v>54.675595823211502</c:v>
                </c:pt>
                <c:pt idx="33">
                  <c:v>55.117791585059202</c:v>
                </c:pt>
                <c:pt idx="34">
                  <c:v>55.573570195228498</c:v>
                </c:pt>
                <c:pt idx="35">
                  <c:v>56.046003890215303</c:v>
                </c:pt>
                <c:pt idx="36">
                  <c:v>56.539892903122698</c:v>
                </c:pt>
                <c:pt idx="37">
                  <c:v>57.045622260207999</c:v>
                </c:pt>
                <c:pt idx="38">
                  <c:v>57.553683380917597</c:v>
                </c:pt>
                <c:pt idx="39">
                  <c:v>58.072876641233101</c:v>
                </c:pt>
                <c:pt idx="40">
                  <c:v>58.608910378676597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889-49F2-B94E-5D4552DC0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993368"/>
        <c:axId val="352994352"/>
      </c:scatterChart>
      <c:valAx>
        <c:axId val="352993368"/>
        <c:scaling>
          <c:orientation val="minMax"/>
          <c:max val="95"/>
          <c:min val="5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Gross Head (ft)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94352"/>
        <c:crosses val="autoZero"/>
        <c:crossBetween val="midCat"/>
      </c:valAx>
      <c:valAx>
        <c:axId val="3529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Generator Output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93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649" cy="464839"/>
          </a:xfrm>
          <a:prstGeom prst="rect">
            <a:avLst/>
          </a:prstGeom>
        </p:spPr>
        <p:txBody>
          <a:bodyPr vert="horz" lIns="87447" tIns="43723" rIns="87447" bIns="4372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3"/>
            <a:ext cx="3043649" cy="464839"/>
          </a:xfrm>
          <a:prstGeom prst="rect">
            <a:avLst/>
          </a:prstGeom>
        </p:spPr>
        <p:txBody>
          <a:bodyPr vert="horz" lIns="87447" tIns="43723" rIns="87447" bIns="43723" rtlCol="0"/>
          <a:lstStyle>
            <a:lvl1pPr algn="r">
              <a:defRPr sz="1100"/>
            </a:lvl1pPr>
          </a:lstStyle>
          <a:p>
            <a:fld id="{F495620B-9F29-4D5F-A487-E6672B13E83E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4"/>
            <a:ext cx="3043649" cy="464839"/>
          </a:xfrm>
          <a:prstGeom prst="rect">
            <a:avLst/>
          </a:prstGeom>
        </p:spPr>
        <p:txBody>
          <a:bodyPr vert="horz" lIns="87447" tIns="43723" rIns="87447" bIns="4372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4"/>
            <a:ext cx="3043649" cy="464839"/>
          </a:xfrm>
          <a:prstGeom prst="rect">
            <a:avLst/>
          </a:prstGeom>
        </p:spPr>
        <p:txBody>
          <a:bodyPr vert="horz" lIns="87447" tIns="43723" rIns="87447" bIns="43723" rtlCol="0" anchor="b"/>
          <a:lstStyle>
            <a:lvl1pPr algn="r">
              <a:defRPr sz="1100"/>
            </a:lvl1pPr>
          </a:lstStyle>
          <a:p>
            <a:fld id="{3CCBCBA4-EB0C-46D2-9BAF-060D7163A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CBA9C-D531-455D-83F1-41A94B15BB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5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BA9C-D531-455D-83F1-41A94B15BB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8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CBA9C-D531-455D-83F1-41A94B15BB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BA9C-D531-455D-83F1-41A94B15BB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80875" y="364523"/>
            <a:ext cx="838200" cy="838200"/>
            <a:chOff x="2286000" y="76200"/>
            <a:chExt cx="6515100" cy="6515100"/>
          </a:xfrm>
        </p:grpSpPr>
        <p:pic>
          <p:nvPicPr>
            <p:cNvPr id="9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11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3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9826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6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2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6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7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3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94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80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37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19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692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95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343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286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629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688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032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088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152401"/>
            <a:ext cx="28702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152401"/>
            <a:ext cx="8407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272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3714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189671" y="241206"/>
            <a:ext cx="838200" cy="838200"/>
            <a:chOff x="2286000" y="76200"/>
            <a:chExt cx="6515100" cy="6515100"/>
          </a:xfrm>
        </p:grpSpPr>
        <p:pic>
          <p:nvPicPr>
            <p:cNvPr id="5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6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3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10" y="5662938"/>
            <a:ext cx="1385371" cy="11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9194800" cy="806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176000" cy="470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33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028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162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00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260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26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933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914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508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14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19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73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08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45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5922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9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32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9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8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7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3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51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79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9194800" cy="806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176000" cy="470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76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490111" y="559904"/>
            <a:ext cx="838200" cy="838200"/>
            <a:chOff x="2286000" y="76200"/>
            <a:chExt cx="6515100" cy="6515100"/>
          </a:xfrm>
        </p:grpSpPr>
        <p:pic>
          <p:nvPicPr>
            <p:cNvPr id="9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11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3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80615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11475720" cy="5257800"/>
          </a:xfrm>
        </p:spPr>
        <p:txBody>
          <a:bodyPr lIns="0" tIns="0" rIns="0" bIns="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79995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5577840" cy="5257800"/>
          </a:xfrm>
        </p:spPr>
        <p:txBody>
          <a:bodyPr lIns="0" tIns="0" rIns="0" bIns="0" numCol="1" spcCol="22860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40024" y="1252728"/>
            <a:ext cx="5577840" cy="5257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26178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137160"/>
            <a:ext cx="9875520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11475720" cy="5257800"/>
          </a:xfrm>
        </p:spPr>
        <p:txBody>
          <a:bodyPr lIns="0" tIns="0" rIns="0" bIns="0" numCol="2" spcCol="22860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51910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11475720" cy="5257800"/>
          </a:xfrm>
        </p:spPr>
        <p:txBody>
          <a:bodyPr lIns="0" tIns="0" rIns="0" bIns="0" numCol="3" spcCol="22860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8919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59849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1 Pic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586999" y="275920"/>
            <a:ext cx="6345936" cy="634593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2059387"/>
            <a:ext cx="4867275" cy="331588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/>
              <a:t>Title </a:t>
            </a:r>
          </a:p>
          <a:p>
            <a:r>
              <a:rPr lang="en-US" dirty="0"/>
              <a:t>Division/District/Staff Section</a:t>
            </a:r>
          </a:p>
          <a:p>
            <a:r>
              <a:rPr lang="en-US" dirty="0"/>
              <a:t>Date: DD Month Year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74320" y="265872"/>
            <a:ext cx="4866861" cy="1671543"/>
          </a:xfrm>
          <a:noFill/>
          <a:ln w="1270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3" y="5497247"/>
            <a:ext cx="1370051" cy="1156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497246"/>
            <a:ext cx="756668" cy="10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270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2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5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300430" y="285968"/>
            <a:ext cx="5587467" cy="30175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6300430" y="3608775"/>
            <a:ext cx="5587466" cy="30175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2059387"/>
            <a:ext cx="4867275" cy="331588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/>
              <a:t>Title </a:t>
            </a:r>
          </a:p>
          <a:p>
            <a:r>
              <a:rPr lang="en-US" dirty="0"/>
              <a:t>Division/District/Staff Section</a:t>
            </a:r>
          </a:p>
          <a:p>
            <a:r>
              <a:rPr lang="en-US" dirty="0"/>
              <a:t>Date: DD Month Year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74320" y="265872"/>
            <a:ext cx="4866861" cy="1671543"/>
          </a:xfrm>
          <a:noFill/>
          <a:ln w="1270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3" y="5497247"/>
            <a:ext cx="1370051" cy="1156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497246"/>
            <a:ext cx="756668" cy="10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6927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3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586585" y="285552"/>
            <a:ext cx="3054096" cy="305249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2059387"/>
            <a:ext cx="4867275" cy="331588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/>
              <a:t>Title </a:t>
            </a:r>
          </a:p>
          <a:p>
            <a:r>
              <a:rPr lang="en-US" dirty="0"/>
              <a:t>Division/District/Staff Section</a:t>
            </a:r>
          </a:p>
          <a:p>
            <a:r>
              <a:rPr lang="en-US" dirty="0"/>
              <a:t>Date: DD Month Year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74320" y="265872"/>
            <a:ext cx="4866861" cy="1671543"/>
          </a:xfrm>
          <a:noFill/>
          <a:ln w="1270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5586585" y="3604336"/>
            <a:ext cx="6345936" cy="301752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878425" y="285552"/>
            <a:ext cx="3054096" cy="305249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3" y="5497247"/>
            <a:ext cx="1370051" cy="1156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497246"/>
            <a:ext cx="756668" cy="10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33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66700" y="1028700"/>
            <a:ext cx="11658600" cy="560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88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4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723481" y="3590776"/>
            <a:ext cx="3201819" cy="298836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5250688" y="3590776"/>
            <a:ext cx="3201819" cy="298836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723481" y="323760"/>
            <a:ext cx="3201819" cy="298836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5250688" y="323760"/>
            <a:ext cx="3201819" cy="2988364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2059387"/>
            <a:ext cx="4867275" cy="3315887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/>
              <a:t>Title </a:t>
            </a:r>
          </a:p>
          <a:p>
            <a:r>
              <a:rPr lang="en-US" dirty="0"/>
              <a:t>Division/District/Staff Section</a:t>
            </a:r>
          </a:p>
          <a:p>
            <a:r>
              <a:rPr lang="en-US" dirty="0"/>
              <a:t>Date: DD Month Year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74320" y="265872"/>
            <a:ext cx="4866861" cy="1671543"/>
          </a:xfrm>
          <a:noFill/>
          <a:ln w="1270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3" y="5497247"/>
            <a:ext cx="1370051" cy="1156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5497246"/>
            <a:ext cx="756668" cy="10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7238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99D903CA-8EC9-4EB0-B4F7-7D6D89967A95}" type="slidenum">
              <a:rPr lang="en-US" sz="100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420652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Grey Blank"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99D903CA-8EC9-4EB0-B4F7-7D6D89967A95}" type="slidenum">
              <a:rPr lang="en-US" sz="100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34700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Gray Blank">
    <p:bg>
      <p:bgPr>
        <a:solidFill>
          <a:srgbClr val="82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99D903CA-8EC9-4EB0-B4F7-7D6D89967A95}" type="slidenum">
              <a:rPr lang="en-US" sz="1000" smtClean="0">
                <a:solidFill>
                  <a:srgbClr val="FFFFFF"/>
                </a:solidFill>
                <a:latin typeface="Arial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31219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99D903CA-8EC9-4EB0-B4F7-7D6D89967A95}" type="slidenum">
              <a:rPr lang="en-US" sz="1000" smtClean="0">
                <a:solidFill>
                  <a:srgbClr val="FFFFFF"/>
                </a:solidFill>
                <a:latin typeface="Arial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906569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5760" y="8336447"/>
            <a:ext cx="10525468" cy="22677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0891228" y="8334617"/>
            <a:ext cx="950252" cy="228600"/>
          </a:xfrm>
          <a:prstGeom prst="rect">
            <a:avLst/>
          </a:prstGeom>
        </p:spPr>
        <p:txBody>
          <a:bodyPr/>
          <a:lstStyle/>
          <a:p>
            <a:fld id="{0D5B6B94-6F19-4E2B-82A4-E3780F0317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1/7/2022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95658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- 4 Pics"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177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- 4 Pics"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37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- 4 Pics"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57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- 4 Pics"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48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1458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459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- 4 Pics"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41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6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9194800" cy="806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11176000" cy="4709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6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quarter" idx="10"/>
          </p:nvPr>
        </p:nvSpPr>
        <p:spPr>
          <a:xfrm>
            <a:off x="365760" y="1252728"/>
            <a:ext cx="11475720" cy="5257800"/>
          </a:xfrm>
        </p:spPr>
        <p:txBody>
          <a:bodyPr lIns="0" tIns="0" rIns="0" bIns="0"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tif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tif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tif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0"/>
            <a:ext cx="12185651" cy="68580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186" y="6356359"/>
            <a:ext cx="977900" cy="365125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fld id="{53DD4697-2CFA-4649-AD6E-2F56B6CE69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09601" y="3200400"/>
            <a:ext cx="10966883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647" y="5604382"/>
            <a:ext cx="1385371" cy="111709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60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hf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5ACBF0"/>
          </p15:clr>
        </p15:guide>
        <p15:guide id="2" pos="12971">
          <p15:clr>
            <a:srgbClr val="5ACBF0"/>
          </p15:clr>
        </p15:guide>
        <p15:guide id="3" pos="7296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969" y="5537898"/>
            <a:ext cx="1385371" cy="11170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865878" y="241206"/>
            <a:ext cx="838200" cy="838200"/>
            <a:chOff x="2286000" y="76200"/>
            <a:chExt cx="6515100" cy="6515100"/>
          </a:xfrm>
        </p:grpSpPr>
        <p:pic>
          <p:nvPicPr>
            <p:cNvPr id="16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18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4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6917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>
          <p15:clr>
            <a:srgbClr val="5ACBF0"/>
          </p15:clr>
        </p15:guide>
        <p15:guide id="2" pos="12971">
          <p15:clr>
            <a:srgbClr val="5ACBF0"/>
          </p15:clr>
        </p15:guide>
        <p15:guide id="3" pos="256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55992" y="3048000"/>
            <a:ext cx="5488383" cy="3810000"/>
          </a:xfrm>
          <a:prstGeom prst="rect">
            <a:avLst/>
          </a:prstGeom>
        </p:spPr>
      </p:pic>
      <p:pic>
        <p:nvPicPr>
          <p:cNvPr id="1047" name="Picture 23" descr="ppt_camo_bkgrnd-0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611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01600" y="1524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PRESENTATION TITLE</a:t>
            </a:r>
          </a:p>
        </p:txBody>
      </p:sp>
      <p:pic>
        <p:nvPicPr>
          <p:cNvPr id="1045" name="Picture 21" descr="white_curv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5900" y="1552575"/>
            <a:ext cx="6896100" cy="528637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 userDrawn="1"/>
        </p:nvGrpSpPr>
        <p:grpSpPr>
          <a:xfrm>
            <a:off x="10972800" y="241206"/>
            <a:ext cx="838200" cy="838200"/>
            <a:chOff x="2286000" y="76200"/>
            <a:chExt cx="6515100" cy="6515100"/>
          </a:xfrm>
        </p:grpSpPr>
        <p:pic>
          <p:nvPicPr>
            <p:cNvPr id="7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8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7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6062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5080000" y="6364289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762FA2F7-93C1-4167-9D41-ED5A2153552E}" type="slidenum">
              <a:rPr lang="en-US" sz="1200">
                <a:solidFill>
                  <a:srgbClr val="0000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2800" y="1"/>
            <a:ext cx="1046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FOR OFFICIAL USE ONLY – UNCLASSIFIED SENSITIVE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189671" y="241206"/>
            <a:ext cx="838200" cy="838200"/>
            <a:chOff x="2286000" y="76200"/>
            <a:chExt cx="6515100" cy="6515100"/>
          </a:xfrm>
        </p:grpSpPr>
        <p:pic>
          <p:nvPicPr>
            <p:cNvPr id="11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12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8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310" y="5662938"/>
            <a:ext cx="1385371" cy="11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83847A"/>
              </a:solidFill>
            </a:endParaRP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3847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969" y="5537898"/>
            <a:ext cx="1385371" cy="11170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865878" y="241206"/>
            <a:ext cx="838200" cy="838200"/>
            <a:chOff x="2286000" y="76200"/>
            <a:chExt cx="6515100" cy="6515100"/>
          </a:xfrm>
        </p:grpSpPr>
        <p:pic>
          <p:nvPicPr>
            <p:cNvPr id="16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86000" y="76200"/>
              <a:ext cx="6515100" cy="6515100"/>
            </a:xfrm>
            <a:prstGeom prst="ellipse">
              <a:avLst/>
            </a:prstGeom>
            <a:noFill/>
          </p:spPr>
        </p:pic>
        <p:pic>
          <p:nvPicPr>
            <p:cNvPr id="18" name="Picture 2" descr="X:\10 Resources &amp; References\Photos &amp; Images\HDC LOGO\Current Logo\HDClogo12inches.jpg"/>
            <p:cNvPicPr>
              <a:picLocks noChangeAspect="1" noChangeArrowheads="1"/>
            </p:cNvPicPr>
            <p:nvPr/>
          </p:nvPicPr>
          <p:blipFill>
            <a:blip r:embed="rId16" cstate="print"/>
            <a:srcRect l="2339" t="65497" r="50877" b="7601"/>
            <a:stretch>
              <a:fillRect/>
            </a:stretch>
          </p:blipFill>
          <p:spPr bwMode="auto">
            <a:xfrm>
              <a:off x="2438400" y="4343400"/>
              <a:ext cx="3048000" cy="1752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47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>
          <p15:clr>
            <a:srgbClr val="5ACBF0"/>
          </p15:clr>
        </p15:guide>
        <p15:guide id="2" pos="12971">
          <p15:clr>
            <a:srgbClr val="5ACBF0"/>
          </p15:clr>
        </p15:guide>
        <p15:guide id="3" pos="256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8872" y="118872"/>
            <a:ext cx="11951208" cy="6629400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 w="25400">
            <a:solidFill>
              <a:srgbClr val="A0A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srgbClr val="83847A"/>
              </a:solidFill>
            </a:endParaRP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137160"/>
            <a:ext cx="9875520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254536"/>
            <a:ext cx="1147572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556686" y="228600"/>
            <a:ext cx="492978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99D903CA-8EC9-4EB0-B4F7-7D6D89967A95}" type="slidenum">
              <a:rPr lang="en-US" sz="1000" smtClean="0">
                <a:solidFill>
                  <a:srgbClr val="000000"/>
                </a:solidFill>
                <a:latin typeface="Arial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" y="1135462"/>
            <a:ext cx="11475720" cy="0"/>
          </a:xfrm>
          <a:prstGeom prst="line">
            <a:avLst/>
          </a:prstGeom>
          <a:ln w="25400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5760" y="6519672"/>
            <a:ext cx="10525468" cy="2267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2"/>
          </p:nvPr>
        </p:nvSpPr>
        <p:spPr>
          <a:xfrm>
            <a:off x="10891228" y="6519672"/>
            <a:ext cx="950252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5B6B94-6F19-4E2B-82A4-E3780F0317F0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1/7/2022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223" y="236129"/>
            <a:ext cx="498759" cy="663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94" y="224978"/>
            <a:ext cx="950396" cy="8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71">
          <p15:clr>
            <a:srgbClr val="5ACBF0"/>
          </p15:clr>
        </p15:guide>
        <p15:guide id="2" pos="7512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37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B3473-5193-4AC1-9169-6977ADF2DCF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2514600"/>
            <a:ext cx="10972799" cy="2644742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200" dirty="0"/>
              <a:t>January 13, 2022</a:t>
            </a:r>
          </a:p>
          <a:p>
            <a:endParaRPr lang="en-US" sz="2200" dirty="0"/>
          </a:p>
          <a:p>
            <a:endParaRPr lang="en-US" sz="200" dirty="0"/>
          </a:p>
          <a:p>
            <a:r>
              <a:rPr lang="en-US" sz="2200" dirty="0"/>
              <a:t>Dan Patla, P.E., Chief of Turbine Section, HDC</a:t>
            </a:r>
          </a:p>
          <a:p>
            <a:r>
              <a:rPr lang="en-US" sz="2200" dirty="0"/>
              <a:t>Joe Van Winkle, P.E., Turbine Section Engineer</a:t>
            </a:r>
          </a:p>
          <a:p>
            <a:r>
              <a:rPr lang="en-US" sz="2200" dirty="0"/>
              <a:t>Jim Alders, Bonneville Power Administration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" y="533400"/>
            <a:ext cx="9576684" cy="838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FCRPS Fish Passage – turbine tables Update</a:t>
            </a:r>
          </a:p>
        </p:txBody>
      </p:sp>
      <p:pic>
        <p:nvPicPr>
          <p:cNvPr id="5" name="Picture Placeholder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" b="2444"/>
          <a:stretch>
            <a:fillRect/>
          </a:stretch>
        </p:blipFill>
        <p:spPr>
          <a:xfrm>
            <a:off x="7552847" y="2287353"/>
            <a:ext cx="4102583" cy="2871989"/>
          </a:xfrm>
          <a:prstGeom prst="roundRect">
            <a:avLst>
              <a:gd name="adj" fmla="val 6491"/>
            </a:avLst>
          </a:prstGeom>
        </p:spPr>
      </p:pic>
    </p:spTree>
    <p:extLst>
      <p:ext uri="{BB962C8B-B14F-4D97-AF65-F5344CB8AC3E}">
        <p14:creationId xmlns:p14="http://schemas.microsoft.com/office/powerpoint/2010/main" val="246738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2">
            <a:extLst>
              <a:ext uri="{FF2B5EF4-FFF2-40B4-BE49-F238E27FC236}">
                <a16:creationId xmlns:a16="http://schemas.microsoft.com/office/drawing/2014/main" id="{537657BB-2EC1-460B-B5F0-1E3C037F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7" y="1106892"/>
            <a:ext cx="516731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DD2EDA77-637C-4FFD-83E9-9CC9B5230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65" y="1004725"/>
            <a:ext cx="5548473" cy="5548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84070-E6C2-4006-A8EF-F4C75741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Side-by-Side Comparison (The </a:t>
            </a:r>
            <a:r>
              <a:rPr lang="en-US" dirty="0" err="1"/>
              <a:t>Dalles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7156C-2A1F-4692-B3CB-E6FB5B6F2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5902" y="1523965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New 1% Efficiency Envelope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004" y="2587421"/>
            <a:ext cx="209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Old 1% Efficiency Envelope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442262" y="3161444"/>
            <a:ext cx="1553162" cy="41995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6972210" y="1805999"/>
            <a:ext cx="1070864" cy="93720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72AB4-90F2-41AF-BAB4-C8691024AD94}"/>
              </a:ext>
            </a:extLst>
          </p:cNvPr>
          <p:cNvSpPr/>
          <p:nvPr/>
        </p:nvSpPr>
        <p:spPr>
          <a:xfrm>
            <a:off x="2470624" y="1987931"/>
            <a:ext cx="1326276" cy="4108069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62C562-7377-4A5A-824D-40188D2EC348}"/>
              </a:ext>
            </a:extLst>
          </p:cNvPr>
          <p:cNvSpPr/>
          <p:nvPr/>
        </p:nvSpPr>
        <p:spPr>
          <a:xfrm>
            <a:off x="2470624" y="1862519"/>
            <a:ext cx="1326276" cy="4309681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C6AC8-9EC8-497B-A74B-E260E3F753FF}"/>
              </a:ext>
            </a:extLst>
          </p:cNvPr>
          <p:cNvSpPr/>
          <p:nvPr/>
        </p:nvSpPr>
        <p:spPr>
          <a:xfrm>
            <a:off x="8019096" y="1676400"/>
            <a:ext cx="1886904" cy="4495800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FB867A-27F4-4A28-977E-AB3E30E57F57}"/>
              </a:ext>
            </a:extLst>
          </p:cNvPr>
          <p:cNvSpPr/>
          <p:nvPr/>
        </p:nvSpPr>
        <p:spPr>
          <a:xfrm>
            <a:off x="7995424" y="1561171"/>
            <a:ext cx="1910576" cy="4611029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C66178-D35E-487C-B6BA-1AEE9EEB8052}"/>
              </a:ext>
            </a:extLst>
          </p:cNvPr>
          <p:cNvCxnSpPr>
            <a:cxnSpLocks/>
          </p:cNvCxnSpPr>
          <p:nvPr/>
        </p:nvCxnSpPr>
        <p:spPr>
          <a:xfrm flipH="1">
            <a:off x="4114800" y="1805999"/>
            <a:ext cx="1787373" cy="98519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E951B7-6095-46C2-9632-160D39B1D954}"/>
              </a:ext>
            </a:extLst>
          </p:cNvPr>
          <p:cNvCxnSpPr>
            <a:cxnSpLocks/>
          </p:cNvCxnSpPr>
          <p:nvPr/>
        </p:nvCxnSpPr>
        <p:spPr>
          <a:xfrm flipH="1">
            <a:off x="4037501" y="3152717"/>
            <a:ext cx="2058499" cy="6644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0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4070-E6C2-4006-A8EF-F4C75741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1% Efficiency Envelope as head changes</a:t>
            </a:r>
            <a:br>
              <a:rPr lang="en-US" dirty="0"/>
            </a:br>
            <a:r>
              <a:rPr lang="en-US" dirty="0"/>
              <a:t>John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7156C-2A1F-4692-B3CB-E6FB5B6F2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79650"/>
              </p:ext>
            </p:extLst>
          </p:nvPr>
        </p:nvGraphicFramePr>
        <p:xfrm>
          <a:off x="762000" y="1828800"/>
          <a:ext cx="7672021" cy="459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FCACC0-8A53-4BC2-B936-3D4A999D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081097"/>
            <a:ext cx="11176000" cy="603250"/>
          </a:xfrm>
        </p:spPr>
        <p:txBody>
          <a:bodyPr numCol="1"/>
          <a:lstStyle/>
          <a:p>
            <a:r>
              <a:rPr lang="en-US" dirty="0"/>
              <a:t>New methodology results in changes to assumed turbine efficiency and 1% turbine limits defined in the fish passage plan. Example of shift for John Day below: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7697" y="2590800"/>
            <a:ext cx="2186514" cy="32766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solidFill>
              <a:schemeClr val="bg1">
                <a:lumMod val="75000"/>
                <a:alpha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155" y="335280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 Limit at 155MW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H="1" flipV="1">
            <a:off x="8229600" y="2743200"/>
            <a:ext cx="1825823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98792" y="4836587"/>
            <a:ext cx="289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head operations between 96 and 106 feet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424086" y="4267201"/>
            <a:ext cx="3719974" cy="569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8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4070-E6C2-4006-A8EF-F4C75741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1% Efficiency Envelope as head changes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Dalles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7156C-2A1F-4692-B3CB-E6FB5B6F2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FCACC0-8A53-4BC2-B936-3D4A999D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081097"/>
            <a:ext cx="11176000" cy="603250"/>
          </a:xfrm>
        </p:spPr>
        <p:txBody>
          <a:bodyPr numCol="1"/>
          <a:lstStyle/>
          <a:p>
            <a:r>
              <a:rPr lang="en-US" dirty="0"/>
              <a:t>New methodology results in changes to assumed turbine efficiency and 1% turbine limits defined in the fish passage plan. Example of shift for The </a:t>
            </a:r>
            <a:r>
              <a:rPr lang="en-US" dirty="0" err="1"/>
              <a:t>Dalles</a:t>
            </a:r>
            <a:r>
              <a:rPr lang="en-US" dirty="0"/>
              <a:t> below: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61835"/>
              </p:ext>
            </p:extLst>
          </p:nvPr>
        </p:nvGraphicFramePr>
        <p:xfrm>
          <a:off x="1373537" y="1671764"/>
          <a:ext cx="6376621" cy="488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800600" y="2438400"/>
            <a:ext cx="1356778" cy="35814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solidFill>
              <a:schemeClr val="bg1">
                <a:lumMod val="75000"/>
                <a:alpha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705" y="338094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 Limit at 90MW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7525152" y="2771344"/>
            <a:ext cx="1761701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98792" y="4836587"/>
            <a:ext cx="289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head operations between 75 and 85 feet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5638800" y="4495801"/>
            <a:ext cx="4505260" cy="34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99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312F-FDE3-481E-91D8-030CBE80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5DAF-2908-4373-912B-B3ABD2F2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25550"/>
            <a:ext cx="11176000" cy="5200256"/>
          </a:xfrm>
        </p:spPr>
        <p:txBody>
          <a:bodyPr numCol="1"/>
          <a:lstStyle/>
          <a:p>
            <a:r>
              <a:rPr lang="en-US" sz="2400" dirty="0">
                <a:solidFill>
                  <a:schemeClr val="tx1"/>
                </a:solidFill>
              </a:rPr>
              <a:t>Index Test completed at John Day – week of 30 November. Index test analysis complete and incorporated into tables in the February timeframe.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New table development underway for Bonneville and Lower Snakes.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Completed to date are John Day and The </a:t>
            </a:r>
            <a:r>
              <a:rPr lang="en-US" sz="2400" dirty="0" err="1">
                <a:solidFill>
                  <a:schemeClr val="tx1"/>
                </a:solidFill>
              </a:rPr>
              <a:t>Dalles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HDC will transmit new 1% limits to NWD for incorporation into FPP – February/March.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McNary is planned </a:t>
            </a:r>
            <a:r>
              <a:rPr lang="en-US" sz="2400">
                <a:solidFill>
                  <a:schemeClr val="tx1"/>
                </a:solidFill>
              </a:rPr>
              <a:t>for deployment mid-year 2022.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Deploy: prior to fish passage season 2022 (April 3/10)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E5169-7946-41FB-A504-501CFA6BE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1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515600" y="5257800"/>
            <a:ext cx="1371600" cy="14092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46"/>
            <a:ext cx="11176000" cy="1071947"/>
          </a:xfrm>
        </p:spPr>
        <p:txBody>
          <a:bodyPr/>
          <a:lstStyle/>
          <a:p>
            <a:r>
              <a:rPr lang="en-US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28800"/>
            <a:ext cx="11480800" cy="4114799"/>
          </a:xfrm>
        </p:spPr>
        <p:txBody>
          <a:bodyPr>
            <a:normAutofit lnSpcReduction="1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 part of the grid modernization effort testing was done to ensure turbine controls were functioning properly and tables represented the energy output correctly.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HDC used that data to develop new more accurate flow tables for the USACE hydro units in the FCRPS Mainstem Columbia, Lower Snake, and Headwater projects.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What’s changing:</a:t>
            </a:r>
          </a:p>
          <a:p>
            <a:pPr marL="57507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FPP – 1% Tables</a:t>
            </a:r>
          </a:p>
          <a:p>
            <a:pPr marL="57507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GDACS – Flow Tables, Cavitation Limits</a:t>
            </a:r>
          </a:p>
          <a:p>
            <a:pPr marL="57507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Cam Curves – Digital Governor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5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AE9E-1EBD-4C2D-A4DE-F0CF8FBA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Head Loss in turbine operating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7262-56A9-45F0-8AC6-B859A90D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Old Flow Table Methodology – Assume that there is no head loss.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New Flow Table Methodology – Account for head loss.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327BE-99D1-4A1A-86E1-CF0127737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68F86EE-237E-496E-983A-2F3D38598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9561"/>
            <a:ext cx="5658066" cy="55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948C-6D61-4797-A519-E1398789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Turbine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54BEC-1AE0-4C1E-A239-7D7296F49F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𝑇𝑢𝑟𝑏𝑖𝑛𝑒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𝐺𝑒𝑛𝑒𝑟𝑎𝑡𝑜𝑟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𝑊𝑎𝑡𝑒𝑟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𝑇𝑢𝑟𝑏𝑖𝑛𝑒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𝐺𝑒𝑛𝑒𝑟𝑎𝑡𝑜𝑟</m:t>
                        </m:r>
                      </m:sub>
                    </m:sSub>
                  </m:oMath>
                </a14:m>
                <a:r>
                  <a:rPr lang="en-US" sz="2400" dirty="0"/>
                  <a:t>: Turbine Efficiency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𝑊𝑎𝑡𝑒𝑟</m:t>
                        </m:r>
                      </m:sub>
                    </m:sSub>
                  </m:oMath>
                </a14:m>
                <a:r>
                  <a:rPr lang="en-US" sz="2400" dirty="0"/>
                  <a:t>: Water Density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: Head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Flow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Power is a function of Head and Flow.  As he</a:t>
                </a:r>
                <a:r>
                  <a:rPr lang="en-US" sz="2400" dirty="0">
                    <a:solidFill>
                      <a:schemeClr val="tx1"/>
                    </a:solidFill>
                  </a:rPr>
                  <a:t>ad decreases, more flow is required to produce the same amount of power. Conversely, as head increases, less flow is required.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Peak efficiency also changes with head.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54BEC-1AE0-4C1E-A239-7D7296F49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42443-C203-43DA-B628-05EBC0CAA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0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06C9-301B-45E4-AF42-29015D4A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B91D-0362-4EBA-A980-79B4D197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400" dirty="0">
                <a:solidFill>
                  <a:schemeClr val="tx1"/>
                </a:solidFill>
              </a:rPr>
              <a:t>Gross Head – Defined as the water elevation of the Forebay minus the water elevation of the Tailrace.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Net Head – Head available at the turbine after losses due to friction, turbulence, etc. are removed. (Net Head &lt; Gross Head)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0FC22-3BEF-4B9B-AD52-A7A685FDA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8814653" y="3371476"/>
            <a:ext cx="304800" cy="1589185"/>
          </a:xfrm>
          <a:prstGeom prst="upDownArrow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039100" y="3371476"/>
            <a:ext cx="171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39100" y="4960661"/>
            <a:ext cx="1714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96400" y="397772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Gross Head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219200" y="3942262"/>
            <a:ext cx="1703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219200" y="5105400"/>
            <a:ext cx="1703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1949" y="422199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Head</a:t>
            </a:r>
          </a:p>
        </p:txBody>
      </p:sp>
      <p:sp>
        <p:nvSpPr>
          <p:cNvPr id="27" name="Up-Down Arrow 26"/>
          <p:cNvSpPr/>
          <p:nvPr/>
        </p:nvSpPr>
        <p:spPr>
          <a:xfrm>
            <a:off x="1589295" y="3954454"/>
            <a:ext cx="266700" cy="1150946"/>
          </a:xfrm>
          <a:prstGeom prst="upDownArrow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ttp://www.energybc.ca/images/largehydro/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48" y="2774658"/>
            <a:ext cx="5102752" cy="34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Straight Arrow Connector 1031"/>
          <p:cNvCxnSpPr/>
          <p:nvPr/>
        </p:nvCxnSpPr>
        <p:spPr>
          <a:xfrm flipH="1" flipV="1">
            <a:off x="2922795" y="3942262"/>
            <a:ext cx="2639806" cy="116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 flipH="1" flipV="1">
            <a:off x="2936348" y="5105400"/>
            <a:ext cx="2781823" cy="19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ounded Rectangle 1034"/>
          <p:cNvSpPr/>
          <p:nvPr/>
        </p:nvSpPr>
        <p:spPr>
          <a:xfrm>
            <a:off x="4800600" y="2774658"/>
            <a:ext cx="1524000" cy="34954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458473" y="3371476"/>
            <a:ext cx="4580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0758-7DCE-4C53-A264-2F703693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Inputs to flow table development:</a:t>
            </a:r>
            <a:br>
              <a:rPr lang="en-US" dirty="0"/>
            </a:br>
            <a:r>
              <a:rPr lang="en-US" dirty="0"/>
              <a:t>Model Test and Index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EDE9-56F0-4E11-9179-025E598E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25550"/>
            <a:ext cx="5308600" cy="4718049"/>
          </a:xfrm>
        </p:spPr>
        <p:txBody>
          <a:bodyPr numCol="1"/>
          <a:lstStyle/>
          <a:p>
            <a:r>
              <a:rPr lang="en-US" dirty="0">
                <a:solidFill>
                  <a:schemeClr val="tx1"/>
                </a:solidFill>
              </a:rPr>
              <a:t>Model tests are completed on a scaled basis in a laboratory setting.  Model tests enable testing to be completed at various heads to monitor effects on turbine efficiency.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1759-A1DC-43F0-AC01-D7283F629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FD0040-DF55-45E6-9009-43E19A81FCFE}"/>
              </a:ext>
            </a:extLst>
          </p:cNvPr>
          <p:cNvSpPr txBox="1">
            <a:spLocks/>
          </p:cNvSpPr>
          <p:nvPr/>
        </p:nvSpPr>
        <p:spPr bwMode="auto">
          <a:xfrm>
            <a:off x="6096000" y="1225550"/>
            <a:ext cx="5308600" cy="10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89322" indent="-160735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1435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771525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02870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Index tests are field measurements of power, head, and relative flow. Results are normalized to one head.</a:t>
            </a:r>
          </a:p>
          <a:p>
            <a:endParaRPr lang="en-US" dirty="0"/>
          </a:p>
        </p:txBody>
      </p:sp>
      <p:pic>
        <p:nvPicPr>
          <p:cNvPr id="7" name="Picture 6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2D64ECD0-F788-4078-B865-94BA1517E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838" y="2438399"/>
            <a:ext cx="5091724" cy="3649652"/>
          </a:xfrm>
          <a:prstGeom prst="rect">
            <a:avLst/>
          </a:prstGeom>
        </p:spPr>
      </p:pic>
      <p:pic>
        <p:nvPicPr>
          <p:cNvPr id="9" name="Picture 8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93AD46CF-6A0B-479D-BF43-8C9C79D02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56" y="2422506"/>
            <a:ext cx="5223932" cy="37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47A5-BE26-4782-9B69-969F0D06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Incorporation </a:t>
            </a:r>
            <a:r>
              <a:rPr lang="en-US" sz="3200" dirty="0">
                <a:solidFill>
                  <a:schemeClr val="tx1"/>
                </a:solidFill>
              </a:rPr>
              <a:t>of Model and Index </a:t>
            </a:r>
            <a:r>
              <a:rPr lang="en-US" sz="3200" dirty="0"/>
              <a:t>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ACC0-8A53-4BC2-B936-3D4A999D0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400" dirty="0"/>
              <a:t>Old </a:t>
            </a:r>
            <a:r>
              <a:rPr lang="en-US" sz="2400" dirty="0">
                <a:solidFill>
                  <a:schemeClr val="tx1"/>
                </a:solidFill>
              </a:rPr>
              <a:t>Methodology – shift results at all heads, using a constant change. Index test is main driver in development of tables, where the model test is a much smaller driver.</a:t>
            </a:r>
          </a:p>
          <a:p>
            <a:endParaRPr lang="en-US" sz="2400" dirty="0"/>
          </a:p>
          <a:p>
            <a:r>
              <a:rPr lang="en-US" sz="2400" dirty="0"/>
              <a:t>New Meth</a:t>
            </a:r>
            <a:r>
              <a:rPr lang="en-US" sz="2400" dirty="0">
                <a:solidFill>
                  <a:schemeClr val="tx1"/>
                </a:solidFill>
              </a:rPr>
              <a:t>odology </a:t>
            </a:r>
            <a:r>
              <a:rPr lang="en-US" sz="2400" dirty="0"/>
              <a:t>– weight results to proximity; heads closer to the index test head weigh more heavily on index test results, heads further from the index test head weigh more heavily on the model test. The </a:t>
            </a:r>
            <a:r>
              <a:rPr lang="en-US" sz="2400" dirty="0">
                <a:solidFill>
                  <a:schemeClr val="tx1"/>
                </a:solidFill>
              </a:rPr>
              <a:t>use of both index and model tests are more balanced in development of the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11226-E340-41FF-B052-2E7E9017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0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A3E0BC9-FD9F-4DE4-8C38-97E80CB90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2" y="2582852"/>
            <a:ext cx="5073859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947A5-BE26-4782-9B69-969F0D06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Incorporation of Index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ACC0-8A53-4BC2-B936-3D4A999D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25551"/>
            <a:ext cx="5461000" cy="1212850"/>
          </a:xfrm>
        </p:spPr>
        <p:txBody>
          <a:bodyPr numCol="1"/>
          <a:lstStyle/>
          <a:p>
            <a:r>
              <a:rPr lang="en-US" sz="2400" dirty="0"/>
              <a:t>Old Method – Use a pen, paper and scale for data analysis and interpretation of the test results.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11226-E340-41FF-B052-2E7E9017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CDD685-310D-432C-A179-69E0B1B013B8}"/>
              </a:ext>
            </a:extLst>
          </p:cNvPr>
          <p:cNvSpPr txBox="1">
            <a:spLocks/>
          </p:cNvSpPr>
          <p:nvPr/>
        </p:nvSpPr>
        <p:spPr bwMode="auto">
          <a:xfrm>
            <a:off x="6248400" y="1225549"/>
            <a:ext cx="5461000" cy="12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89322" indent="-160735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1435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771525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02870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New Method – Uses computational tools for data analysis and interpretation of the test results.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C186AFE-185D-430A-A4D8-34198DD46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2582855"/>
            <a:ext cx="527019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4B8AFA7-9DDE-492C-8FD0-19CCB72B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35" y="840675"/>
            <a:ext cx="5785130" cy="5785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84070-E6C2-4006-A8EF-F4C75741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Side-by-Side Comparison (John 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7156C-2A1F-4692-B3CB-E6FB5B6F2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733" y="2252246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New 1% Efficiency Envelope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454" y="4191000"/>
            <a:ext cx="2877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Old 1% Efficiency Envelope</a:t>
            </a:r>
          </a:p>
        </p:txBody>
      </p:sp>
      <p:cxnSp>
        <p:nvCxnSpPr>
          <p:cNvPr id="18" name="Straight Arrow Connector 17"/>
          <p:cNvCxnSpPr>
            <a:cxnSpLocks/>
            <a:stCxn id="16" idx="3"/>
          </p:cNvCxnSpPr>
          <p:nvPr/>
        </p:nvCxnSpPr>
        <p:spPr>
          <a:xfrm flipV="1">
            <a:off x="3247165" y="3733800"/>
            <a:ext cx="2086835" cy="6264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5" idx="3"/>
          </p:cNvCxnSpPr>
          <p:nvPr/>
        </p:nvCxnSpPr>
        <p:spPr>
          <a:xfrm flipV="1">
            <a:off x="3504992" y="2057400"/>
            <a:ext cx="1676608" cy="36412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8A07C-B978-4DEE-AD6E-CE019C41F064}"/>
              </a:ext>
            </a:extLst>
          </p:cNvPr>
          <p:cNvSpPr/>
          <p:nvPr/>
        </p:nvSpPr>
        <p:spPr>
          <a:xfrm>
            <a:off x="5181600" y="1929160"/>
            <a:ext cx="2286000" cy="4243039"/>
          </a:xfrm>
          <a:prstGeom prst="rect">
            <a:avLst/>
          </a:prstGeom>
          <a:solidFill>
            <a:schemeClr val="accent6">
              <a:lumMod val="60000"/>
              <a:lumOff val="40000"/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4DE58D-AE1B-4504-8173-5F6F5D46DA83}"/>
              </a:ext>
            </a:extLst>
          </p:cNvPr>
          <p:cNvSpPr/>
          <p:nvPr/>
        </p:nvSpPr>
        <p:spPr>
          <a:xfrm>
            <a:off x="5374888" y="2029522"/>
            <a:ext cx="2364058" cy="4142678"/>
          </a:xfrm>
          <a:prstGeom prst="rect">
            <a:avLst/>
          </a:prstGeom>
          <a:solidFill>
            <a:srgbClr val="0070C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3367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 Templates">
  <a:themeElements>
    <a:clrScheme name="Custom 2">
      <a:dk1>
        <a:srgbClr val="000000"/>
      </a:dk1>
      <a:lt1>
        <a:srgbClr val="FFFFFF"/>
      </a:lt1>
      <a:dk2>
        <a:srgbClr val="83847A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041D3F-6B09-4861-886F-536C39AC790E}" vid="{1AAE8583-0B34-46B1-9A5B-659B308EB903}"/>
    </a:ext>
  </a:extLst>
</a:theme>
</file>

<file path=ppt/theme/theme2.xml><?xml version="1.0" encoding="utf-8"?>
<a:theme xmlns:a="http://schemas.openxmlformats.org/drawingml/2006/main" name="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9041D3F-6B09-4861-886F-536C39AC790E}" vid="{B37E8555-6045-4A87-9E3A-B40734CE2A20}"/>
    </a:ext>
  </a:extLst>
</a:theme>
</file>

<file path=ppt/theme/theme3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9041D3F-6B09-4861-886F-536C39AC790E}" vid="{B37E8555-6045-4A87-9E3A-B40734CE2A20}"/>
    </a:ext>
  </a:extLst>
</a:theme>
</file>

<file path=ppt/theme/theme6.xml><?xml version="1.0" encoding="utf-8"?>
<a:theme xmlns:a="http://schemas.openxmlformats.org/drawingml/2006/main" name="4_Content Templates">
  <a:themeElements>
    <a:clrScheme name="USAC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DF1F2E"/>
      </a:accent6>
      <a:hlink>
        <a:srgbClr val="3E6682"/>
      </a:hlink>
      <a:folHlink>
        <a:srgbClr val="DF1F2E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WP_General_Powerpoint_Template_JULY_2019 [Read-Only]" id="{B6F90B33-B3CB-4113-A3C1-AC257714E961}" vid="{CEB3B72B-43D9-4949-8014-2ED7C11513B3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11882</TotalTime>
  <Words>744</Words>
  <Application>Microsoft Office PowerPoint</Application>
  <PresentationFormat>Widescreen</PresentationFormat>
  <Paragraphs>92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Wingdings 3</vt:lpstr>
      <vt:lpstr>1_Title Slide Templates</vt:lpstr>
      <vt:lpstr>Content Templates</vt:lpstr>
      <vt:lpstr>PPT_Master_Slide_Template</vt:lpstr>
      <vt:lpstr>1_Slide Master</vt:lpstr>
      <vt:lpstr>1_Content Templates</vt:lpstr>
      <vt:lpstr>4_Content Templates</vt:lpstr>
      <vt:lpstr>FCRPS Fish Passage – turbine tables Update</vt:lpstr>
      <vt:lpstr>Background</vt:lpstr>
      <vt:lpstr>Head Loss in turbine operating tables</vt:lpstr>
      <vt:lpstr>Turbine Operation</vt:lpstr>
      <vt:lpstr>Head Discussion</vt:lpstr>
      <vt:lpstr>Inputs to flow table development: Model Test and Index Test</vt:lpstr>
      <vt:lpstr>Incorporation of Model and Index Tests</vt:lpstr>
      <vt:lpstr>Incorporation of Index Tests</vt:lpstr>
      <vt:lpstr>Example: Side-by-Side Comparison (John Day)</vt:lpstr>
      <vt:lpstr>Example: Side-by-Side Comparison (The Dalles)</vt:lpstr>
      <vt:lpstr>Example: 1% Efficiency Envelope as head changes John Day</vt:lpstr>
      <vt:lpstr>Example: 1% Efficiency Envelope as head changes the Dalles</vt:lpstr>
      <vt:lpstr>Future Actions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Patla, Daniel P CIV USARMY CENWP (USA)</cp:lastModifiedBy>
  <cp:revision>594</cp:revision>
  <cp:lastPrinted>2020-08-31T23:24:16Z</cp:lastPrinted>
  <dcterms:created xsi:type="dcterms:W3CDTF">2009-08-07T22:07:09Z</dcterms:created>
  <dcterms:modified xsi:type="dcterms:W3CDTF">2022-01-07T16:59:14Z</dcterms:modified>
</cp:coreProperties>
</file>